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5" r:id="rId9"/>
    <p:sldId id="266" r:id="rId10"/>
    <p:sldId id="267" r:id="rId11"/>
    <p:sldId id="263" r:id="rId12"/>
    <p:sldId id="268" r:id="rId13"/>
    <p:sldId id="269" r:id="rId14"/>
    <p:sldId id="270" r:id="rId15"/>
    <p:sldId id="271" r:id="rId16"/>
    <p:sldId id="26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38"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22783401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2730669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528822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4118314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688794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38773589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38485668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3859141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3194287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64C4307-5B5E-4102-A155-A44FC640F40F}" type="datetimeFigureOut">
              <a:rPr lang="en-US" smtClean="0"/>
              <a:t>15-Nov-20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3960493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64C4307-5B5E-4102-A155-A44FC640F40F}" type="datetimeFigureOut">
              <a:rPr lang="en-US" smtClean="0"/>
              <a:t>15-Nov-20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3808123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64C4307-5B5E-4102-A155-A44FC640F40F}" type="datetimeFigureOut">
              <a:rPr lang="en-US" smtClean="0"/>
              <a:t>15-Nov-20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269317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64C4307-5B5E-4102-A155-A44FC640F40F}" type="datetimeFigureOut">
              <a:rPr lang="en-US" smtClean="0"/>
              <a:t>15-Nov-20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13902926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4C4307-5B5E-4102-A155-A44FC640F40F}" type="datetimeFigureOut">
              <a:rPr lang="en-US" smtClean="0"/>
              <a:t>15-Nov-20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2961106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64C4307-5B5E-4102-A155-A44FC640F40F}" type="datetimeFigureOut">
              <a:rPr lang="en-US" smtClean="0"/>
              <a:t>15-Nov-20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924178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64C4307-5B5E-4102-A155-A44FC640F40F}" type="datetimeFigureOut">
              <a:rPr lang="en-US" smtClean="0"/>
              <a:t>15-Nov-20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FAA142-A040-4B49-B14D-24C6493D13DB}" type="slidenum">
              <a:rPr lang="en-US" smtClean="0"/>
              <a:t>‹#›</a:t>
            </a:fld>
            <a:endParaRPr lang="en-US"/>
          </a:p>
        </p:txBody>
      </p:sp>
    </p:spTree>
    <p:extLst>
      <p:ext uri="{BB962C8B-B14F-4D97-AF65-F5344CB8AC3E}">
        <p14:creationId xmlns:p14="http://schemas.microsoft.com/office/powerpoint/2010/main" val="28968414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64C4307-5B5E-4102-A155-A44FC640F40F}" type="datetimeFigureOut">
              <a:rPr lang="en-US" smtClean="0"/>
              <a:t>15-Nov-20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FDFAA142-A040-4B49-B14D-24C6493D13DB}" type="slidenum">
              <a:rPr lang="en-US" smtClean="0"/>
              <a:t>‹#›</a:t>
            </a:fld>
            <a:endParaRPr lang="en-US"/>
          </a:p>
        </p:txBody>
      </p:sp>
    </p:spTree>
    <p:extLst>
      <p:ext uri="{BB962C8B-B14F-4D97-AF65-F5344CB8AC3E}">
        <p14:creationId xmlns:p14="http://schemas.microsoft.com/office/powerpoint/2010/main" val="169324558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5.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basketball-reference.com/" TargetMode="Externa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77333" y="609600"/>
            <a:ext cx="9362405" cy="1320800"/>
          </a:xfrm>
        </p:spPr>
        <p:txBody>
          <a:bodyPr>
            <a:normAutofit/>
          </a:bodyPr>
          <a:lstStyle/>
          <a:p>
            <a:r>
              <a:rPr lang="en-US" dirty="0" smtClean="0"/>
              <a:t>Opening of new sports bars in Manhattan-Bronx and Brooklyn 											</a:t>
            </a:r>
            <a:endParaRPr lang="en-US" sz="1600" dirty="0">
              <a:solidFill>
                <a:schemeClr val="tx1"/>
              </a:solidFill>
            </a:endParaRPr>
          </a:p>
        </p:txBody>
      </p:sp>
      <p:sp>
        <p:nvSpPr>
          <p:cNvPr id="5" name="Text Placeholder 4"/>
          <p:cNvSpPr>
            <a:spLocks noGrp="1"/>
          </p:cNvSpPr>
          <p:nvPr>
            <p:ph type="body" idx="1"/>
          </p:nvPr>
        </p:nvSpPr>
        <p:spPr>
          <a:xfrm>
            <a:off x="676275" y="1872852"/>
            <a:ext cx="4185623" cy="576262"/>
          </a:xfrm>
        </p:spPr>
        <p:txBody>
          <a:bodyPr/>
          <a:lstStyle/>
          <a:p>
            <a:r>
              <a:rPr lang="en-US" dirty="0" smtClean="0"/>
              <a:t>Manhattan-Bronx</a:t>
            </a:r>
            <a:endParaRPr lang="en-US" dirty="0"/>
          </a:p>
        </p:txBody>
      </p:sp>
      <p:pic>
        <p:nvPicPr>
          <p:cNvPr id="9" name="Content Placeholder 8"/>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76275" y="2535433"/>
            <a:ext cx="3330460" cy="1873383"/>
          </a:xfrm>
        </p:spPr>
      </p:pic>
      <p:sp>
        <p:nvSpPr>
          <p:cNvPr id="7" name="Text Placeholder 6"/>
          <p:cNvSpPr>
            <a:spLocks noGrp="1"/>
          </p:cNvSpPr>
          <p:nvPr>
            <p:ph type="body" sz="quarter" idx="3"/>
          </p:nvPr>
        </p:nvSpPr>
        <p:spPr>
          <a:xfrm>
            <a:off x="4790990" y="2045493"/>
            <a:ext cx="4185618" cy="576262"/>
          </a:xfrm>
        </p:spPr>
        <p:txBody>
          <a:bodyPr/>
          <a:lstStyle/>
          <a:p>
            <a:r>
              <a:rPr lang="en-US" dirty="0" smtClean="0"/>
              <a:t>Brooklyn</a:t>
            </a:r>
            <a:endParaRPr lang="en-US" dirty="0"/>
          </a:p>
        </p:txBody>
      </p:sp>
      <p:pic>
        <p:nvPicPr>
          <p:cNvPr id="10" name="Content Placeholder 9"/>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4861898" y="2756228"/>
            <a:ext cx="3305175" cy="3305175"/>
          </a:xfr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1331" y="4495135"/>
            <a:ext cx="2140348" cy="2140348"/>
          </a:xfrm>
          <a:prstGeom prst="rect">
            <a:avLst/>
          </a:prstGeom>
        </p:spPr>
      </p:pic>
      <p:sp>
        <p:nvSpPr>
          <p:cNvPr id="13" name="Rectangle 12"/>
          <p:cNvSpPr/>
          <p:nvPr/>
        </p:nvSpPr>
        <p:spPr>
          <a:xfrm>
            <a:off x="10039738" y="6061403"/>
            <a:ext cx="2064989" cy="369332"/>
          </a:xfrm>
          <a:prstGeom prst="rect">
            <a:avLst/>
          </a:prstGeom>
        </p:spPr>
        <p:txBody>
          <a:bodyPr wrap="none">
            <a:spAutoFit/>
          </a:bodyPr>
          <a:lstStyle/>
          <a:p>
            <a:r>
              <a:rPr lang="en-US" dirty="0"/>
              <a:t>Demetris Englezos</a:t>
            </a:r>
            <a:endParaRPr lang="en-US" dirty="0"/>
          </a:p>
        </p:txBody>
      </p:sp>
    </p:spTree>
    <p:extLst>
      <p:ext uri="{BB962C8B-B14F-4D97-AF65-F5344CB8AC3E}">
        <p14:creationId xmlns:p14="http://schemas.microsoft.com/office/powerpoint/2010/main" val="41838518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8849221" cy="817984"/>
          </a:xfrm>
        </p:spPr>
        <p:txBody>
          <a:bodyPr>
            <a:normAutofit/>
          </a:bodyPr>
          <a:lstStyle/>
          <a:p>
            <a:r>
              <a:rPr lang="en-US" dirty="0" smtClean="0"/>
              <a:t>Brooklyn Nets schedule – Bar occupancy</a:t>
            </a:r>
            <a:endParaRPr lang="en-US" dirty="0"/>
          </a:p>
        </p:txBody>
      </p:sp>
      <p:pic>
        <p:nvPicPr>
          <p:cNvPr id="4" name="Content Placeholder 3"/>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217356" y="2003873"/>
            <a:ext cx="6929891" cy="4268881"/>
          </a:xfrm>
        </p:spPr>
      </p:pic>
      <p:pic>
        <p:nvPicPr>
          <p:cNvPr id="6"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283118" y="2621903"/>
            <a:ext cx="2662280" cy="2119485"/>
          </a:xfrm>
        </p:spPr>
      </p:pic>
    </p:spTree>
    <p:extLst>
      <p:ext uri="{BB962C8B-B14F-4D97-AF65-F5344CB8AC3E}">
        <p14:creationId xmlns:p14="http://schemas.microsoft.com/office/powerpoint/2010/main" val="28875338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br>
              <a:rPr lang="en-US" dirty="0" smtClean="0"/>
            </a:br>
            <a:r>
              <a:rPr lang="en-US" dirty="0" smtClean="0"/>
              <a:t>Manhattan-Bronx Bar Location</a:t>
            </a:r>
            <a:endParaRPr lang="en-US" dirty="0"/>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58001" y="2329133"/>
            <a:ext cx="6197925" cy="3712229"/>
          </a:xfrm>
        </p:spPr>
      </p:pic>
      <p:sp>
        <p:nvSpPr>
          <p:cNvPr id="6" name="Content Placeholder 5"/>
          <p:cNvSpPr>
            <a:spLocks noGrp="1"/>
          </p:cNvSpPr>
          <p:nvPr>
            <p:ph sz="quarter" idx="4"/>
          </p:nvPr>
        </p:nvSpPr>
        <p:spPr>
          <a:xfrm>
            <a:off x="6758562" y="2329133"/>
            <a:ext cx="4792735" cy="3829071"/>
          </a:xfrm>
          <a:solidFill>
            <a:schemeClr val="bg1">
              <a:alpha val="70000"/>
            </a:schemeClr>
          </a:solidFill>
        </p:spPr>
        <p:txBody>
          <a:bodyPr>
            <a:noAutofit/>
          </a:bodyPr>
          <a:lstStyle/>
          <a:p>
            <a:pPr marL="0" indent="0">
              <a:buNone/>
            </a:pPr>
            <a:r>
              <a:rPr lang="en-US" sz="1600" dirty="0"/>
              <a:t>We can see that in purple are locations suitable for opening a new bar since the neighborhood is similar with the one in Queens. Also, we want to avoid sports bars close (red markers) so from a first view the purple neighborhood next to the river is a good location. Manhattan area is more suitable for the new bar since is more crowded with more venues. In addition, Manhattan is more suitable because New York Knicks are playing more games in a season than Yankees. They play for 7 months compare to 3 for Yankees. If further studies show that Yankees fans are fulling the bars more than Knicks then a location closer to Queens can be chosen like purple markers </a:t>
            </a:r>
            <a:r>
              <a:rPr lang="en-US" sz="1600" dirty="0" smtClean="0"/>
              <a:t>northern. </a:t>
            </a:r>
            <a:endParaRPr lang="en-US" sz="1600" dirty="0"/>
          </a:p>
        </p:txBody>
      </p:sp>
    </p:spTree>
    <p:extLst>
      <p:ext uri="{BB962C8B-B14F-4D97-AF65-F5344CB8AC3E}">
        <p14:creationId xmlns:p14="http://schemas.microsoft.com/office/powerpoint/2010/main" val="3546015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br>
              <a:rPr lang="en-US" dirty="0" smtClean="0"/>
            </a:br>
            <a:r>
              <a:rPr lang="en-US" dirty="0" smtClean="0"/>
              <a:t>Manhattan-Bronx Bar Occupancy</a:t>
            </a:r>
            <a:endParaRPr lang="en-US" dirty="0"/>
          </a:p>
        </p:txBody>
      </p:sp>
      <p:sp>
        <p:nvSpPr>
          <p:cNvPr id="6" name="Content Placeholder 5"/>
          <p:cNvSpPr>
            <a:spLocks noGrp="1"/>
          </p:cNvSpPr>
          <p:nvPr>
            <p:ph sz="quarter" idx="4"/>
          </p:nvPr>
        </p:nvSpPr>
        <p:spPr>
          <a:xfrm>
            <a:off x="6758563" y="2711688"/>
            <a:ext cx="4185617" cy="2205545"/>
          </a:xfrm>
          <a:solidFill>
            <a:schemeClr val="bg1">
              <a:alpha val="70000"/>
            </a:schemeClr>
          </a:solidFill>
        </p:spPr>
        <p:txBody>
          <a:bodyPr>
            <a:normAutofit/>
          </a:bodyPr>
          <a:lstStyle/>
          <a:p>
            <a:pPr marL="0" indent="0">
              <a:buNone/>
            </a:pPr>
            <a:r>
              <a:rPr lang="en-US" dirty="0"/>
              <a:t>From the above plot, we can say that except the expected days Saturday and Sunday, we expect New York Knicks fans on Wednesday and Friday so is good to have some extra staff these days (less day offs these days). Also maybe Thursdays are not busy </a:t>
            </a:r>
            <a:endParaRPr lang="en-US" dirty="0"/>
          </a:p>
        </p:txBody>
      </p:sp>
      <p:pic>
        <p:nvPicPr>
          <p:cNvPr id="4" name="Content Placeholder 3"/>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46223" y="2203698"/>
            <a:ext cx="6512340" cy="4243755"/>
          </a:xfrm>
        </p:spPr>
      </p:pic>
    </p:spTree>
    <p:extLst>
      <p:ext uri="{BB962C8B-B14F-4D97-AF65-F5344CB8AC3E}">
        <p14:creationId xmlns:p14="http://schemas.microsoft.com/office/powerpoint/2010/main" val="4118038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br>
              <a:rPr lang="en-US" dirty="0" smtClean="0"/>
            </a:br>
            <a:r>
              <a:rPr lang="en-US" dirty="0" smtClean="0"/>
              <a:t>Manhattan-Bronx Bar Occupancy</a:t>
            </a:r>
            <a:endParaRPr lang="en-US" dirty="0"/>
          </a:p>
        </p:txBody>
      </p:sp>
      <p:sp>
        <p:nvSpPr>
          <p:cNvPr id="6" name="Content Placeholder 5"/>
          <p:cNvSpPr>
            <a:spLocks noGrp="1"/>
          </p:cNvSpPr>
          <p:nvPr>
            <p:ph sz="quarter" idx="4"/>
          </p:nvPr>
        </p:nvSpPr>
        <p:spPr>
          <a:xfrm>
            <a:off x="7221894" y="2711688"/>
            <a:ext cx="3387012" cy="1962949"/>
          </a:xfrm>
          <a:solidFill>
            <a:schemeClr val="bg1">
              <a:alpha val="70000"/>
            </a:schemeClr>
          </a:solidFill>
        </p:spPr>
        <p:txBody>
          <a:bodyPr>
            <a:normAutofit/>
          </a:bodyPr>
          <a:lstStyle/>
          <a:p>
            <a:pPr marL="0" indent="0">
              <a:buNone/>
            </a:pPr>
            <a:r>
              <a:rPr lang="en-US" sz="1700" dirty="0"/>
              <a:t>As mentioned above, since </a:t>
            </a:r>
            <a:r>
              <a:rPr lang="en-US" sz="1700" dirty="0" err="1"/>
              <a:t>Yankes</a:t>
            </a:r>
            <a:r>
              <a:rPr lang="en-US" sz="1700" dirty="0"/>
              <a:t> are playing only for 3 months in a year, and Knicks for 7-8 (depend-</a:t>
            </a:r>
            <a:r>
              <a:rPr lang="en-US" sz="1700" dirty="0" err="1"/>
              <a:t>ing</a:t>
            </a:r>
            <a:r>
              <a:rPr lang="en-US" sz="1700" dirty="0"/>
              <a:t> if they enter playoffs) is better if the new bar is in Manhattan instead of Queens </a:t>
            </a:r>
            <a:endParaRPr lang="en-US" sz="1700" dirty="0"/>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50830" y="2178092"/>
            <a:ext cx="7071064" cy="3726542"/>
          </a:xfrm>
        </p:spPr>
      </p:pic>
    </p:spTree>
    <p:extLst>
      <p:ext uri="{BB962C8B-B14F-4D97-AF65-F5344CB8AC3E}">
        <p14:creationId xmlns:p14="http://schemas.microsoft.com/office/powerpoint/2010/main" val="184837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br>
              <a:rPr lang="en-US" dirty="0" smtClean="0"/>
            </a:br>
            <a:r>
              <a:rPr lang="en-US" dirty="0" smtClean="0"/>
              <a:t>Brooklyn Bar Location</a:t>
            </a:r>
            <a:endParaRPr lang="en-US" dirty="0"/>
          </a:p>
        </p:txBody>
      </p:sp>
      <p:sp>
        <p:nvSpPr>
          <p:cNvPr id="6" name="Content Placeholder 5"/>
          <p:cNvSpPr>
            <a:spLocks noGrp="1"/>
          </p:cNvSpPr>
          <p:nvPr>
            <p:ph sz="quarter" idx="4"/>
          </p:nvPr>
        </p:nvSpPr>
        <p:spPr>
          <a:xfrm>
            <a:off x="7614752" y="2590392"/>
            <a:ext cx="3318499" cy="2261528"/>
          </a:xfrm>
          <a:solidFill>
            <a:schemeClr val="bg1">
              <a:alpha val="70000"/>
            </a:schemeClr>
          </a:solidFill>
        </p:spPr>
        <p:txBody>
          <a:bodyPr>
            <a:noAutofit/>
          </a:bodyPr>
          <a:lstStyle/>
          <a:p>
            <a:pPr marL="0" indent="0">
              <a:buNone/>
            </a:pPr>
            <a:r>
              <a:rPr lang="en-US" dirty="0"/>
              <a:t>A potentially good location for the Bar in Brooklyn are the Neighborhoods with Blue in the center of Brooklyn because there is no sports bar close and are similar with the one in Queens. </a:t>
            </a:r>
            <a:endParaRPr lang="en-US" sz="1600" dirty="0"/>
          </a:p>
        </p:txBody>
      </p:sp>
      <p:pic>
        <p:nvPicPr>
          <p:cNvPr id="4" name="Content Placeholder 3"/>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43008" y="1926591"/>
            <a:ext cx="6965497" cy="4170471"/>
          </a:xfrm>
        </p:spPr>
      </p:pic>
    </p:spTree>
    <p:extLst>
      <p:ext uri="{BB962C8B-B14F-4D97-AF65-F5344CB8AC3E}">
        <p14:creationId xmlns:p14="http://schemas.microsoft.com/office/powerpoint/2010/main" val="155185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br>
              <a:rPr lang="en-US" dirty="0" smtClean="0"/>
            </a:br>
            <a:r>
              <a:rPr lang="en-US" dirty="0" smtClean="0"/>
              <a:t>Brooklyn Bar Occupancy</a:t>
            </a:r>
            <a:endParaRPr lang="en-US" dirty="0"/>
          </a:p>
        </p:txBody>
      </p:sp>
      <p:sp>
        <p:nvSpPr>
          <p:cNvPr id="6" name="Content Placeholder 5"/>
          <p:cNvSpPr>
            <a:spLocks noGrp="1"/>
          </p:cNvSpPr>
          <p:nvPr>
            <p:ph sz="quarter" idx="4"/>
          </p:nvPr>
        </p:nvSpPr>
        <p:spPr>
          <a:xfrm>
            <a:off x="7486351" y="2655704"/>
            <a:ext cx="3019919" cy="1897635"/>
          </a:xfrm>
          <a:solidFill>
            <a:schemeClr val="bg1">
              <a:alpha val="70000"/>
            </a:schemeClr>
          </a:solidFill>
        </p:spPr>
        <p:txBody>
          <a:bodyPr>
            <a:normAutofit/>
          </a:bodyPr>
          <a:lstStyle/>
          <a:p>
            <a:pPr marL="0" indent="0">
              <a:buNone/>
            </a:pPr>
            <a:r>
              <a:rPr lang="en-US" dirty="0"/>
              <a:t>We can say that definitely we expect fans in Wednesdays and Fridays so is good to overstaff the bar these days alongside the weekend. </a:t>
            </a:r>
            <a:endParaRPr lang="en-US" dirty="0"/>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01521" y="1930400"/>
            <a:ext cx="7039034" cy="4269945"/>
          </a:xfrm>
        </p:spPr>
      </p:pic>
    </p:spTree>
    <p:extLst>
      <p:ext uri="{BB962C8B-B14F-4D97-AF65-F5344CB8AC3E}">
        <p14:creationId xmlns:p14="http://schemas.microsoft.com/office/powerpoint/2010/main" val="42049501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and future analysis</a:t>
            </a:r>
            <a:endParaRPr lang="en-US" dirty="0"/>
          </a:p>
        </p:txBody>
      </p:sp>
      <p:sp>
        <p:nvSpPr>
          <p:cNvPr id="8" name="Content Placeholder 7"/>
          <p:cNvSpPr>
            <a:spLocks noGrp="1"/>
          </p:cNvSpPr>
          <p:nvPr>
            <p:ph idx="1"/>
          </p:nvPr>
        </p:nvSpPr>
        <p:spPr/>
        <p:txBody>
          <a:bodyPr/>
          <a:lstStyle/>
          <a:p>
            <a:r>
              <a:rPr lang="en-US" dirty="0"/>
              <a:t>In this study we analyze the best locations for an opening a new venue (Sport Bar in this case) after knowing a successful first location of the same venue. The results are quite interesting and the given notebook can also be used for similar cases except of Sports Bars. </a:t>
            </a:r>
            <a:endParaRPr lang="en-US" dirty="0" smtClean="0"/>
          </a:p>
          <a:p>
            <a:r>
              <a:rPr lang="en-US" dirty="0" smtClean="0"/>
              <a:t>In </a:t>
            </a:r>
            <a:r>
              <a:rPr lang="en-US" dirty="0"/>
              <a:t>advance someone can collect more data for these locations and proceed with further analysis of the neighborhoods to cluster them with higher groups/clusters. </a:t>
            </a:r>
          </a:p>
          <a:p>
            <a:r>
              <a:rPr lang="en-US" dirty="0"/>
              <a:t>In addition, in this analysis we predict the busy days of the venue by knowing what kind of people we expect to crowd the venue. </a:t>
            </a:r>
            <a:endParaRPr lang="en-US" dirty="0"/>
          </a:p>
        </p:txBody>
      </p:sp>
    </p:spTree>
    <p:extLst>
      <p:ext uri="{BB962C8B-B14F-4D97-AF65-F5344CB8AC3E}">
        <p14:creationId xmlns:p14="http://schemas.microsoft.com/office/powerpoint/2010/main" val="118387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Background/Problem	</a:t>
            </a:r>
            <a:endParaRPr lang="en-US" dirty="0"/>
          </a:p>
        </p:txBody>
      </p:sp>
      <p:sp>
        <p:nvSpPr>
          <p:cNvPr id="8" name="Content Placeholder 7"/>
          <p:cNvSpPr>
            <a:spLocks noGrp="1"/>
          </p:cNvSpPr>
          <p:nvPr>
            <p:ph idx="1"/>
          </p:nvPr>
        </p:nvSpPr>
        <p:spPr/>
        <p:txBody>
          <a:bodyPr/>
          <a:lstStyle/>
          <a:p>
            <a:r>
              <a:rPr lang="en-US" dirty="0" smtClean="0"/>
              <a:t>The ‘Sports Bar’ chain wants to open a two new bars to serve fans who don’t go to stadium because of covid-19</a:t>
            </a:r>
          </a:p>
          <a:p>
            <a:r>
              <a:rPr lang="en-US" dirty="0" smtClean="0"/>
              <a:t>First in Manhattan-Bronx to serve Knicks and Yankees fans.</a:t>
            </a:r>
          </a:p>
          <a:p>
            <a:r>
              <a:rPr lang="en-US" dirty="0" smtClean="0"/>
              <a:t>Second in Brooklyn for Nets fans</a:t>
            </a:r>
          </a:p>
          <a:p>
            <a:r>
              <a:rPr lang="en-US" dirty="0" smtClean="0"/>
              <a:t>They already own a successful bar in a location in Queens.</a:t>
            </a:r>
          </a:p>
          <a:p>
            <a:r>
              <a:rPr lang="en-US" dirty="0" smtClean="0"/>
              <a:t>We have to find the best two location for the new bars by taking useful data from the existing bar</a:t>
            </a:r>
          </a:p>
          <a:p>
            <a:r>
              <a:rPr lang="en-US" dirty="0" smtClean="0"/>
              <a:t>Predict the occupancy of the bars depending the schedule of the teams.</a:t>
            </a:r>
          </a:p>
          <a:p>
            <a:endParaRPr lang="en-US" dirty="0"/>
          </a:p>
        </p:txBody>
      </p:sp>
    </p:spTree>
    <p:extLst>
      <p:ext uri="{BB962C8B-B14F-4D97-AF65-F5344CB8AC3E}">
        <p14:creationId xmlns:p14="http://schemas.microsoft.com/office/powerpoint/2010/main" val="38043518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3652070" cy="575388"/>
          </a:xfrm>
          <a:solidFill>
            <a:schemeClr val="bg1">
              <a:alpha val="45000"/>
            </a:schemeClr>
          </a:solidFill>
        </p:spPr>
        <p:txBody>
          <a:bodyPr>
            <a:normAutofit fontScale="90000"/>
          </a:bodyPr>
          <a:lstStyle/>
          <a:p>
            <a:r>
              <a:rPr lang="en-US" dirty="0" smtClean="0">
                <a:solidFill>
                  <a:schemeClr val="tx1"/>
                </a:solidFill>
              </a:rPr>
              <a:t>Data acquisition </a:t>
            </a:r>
            <a:endParaRPr lang="en-US" dirty="0">
              <a:solidFill>
                <a:schemeClr val="tx1"/>
              </a:solidFill>
            </a:endParaRPr>
          </a:p>
        </p:txBody>
      </p:sp>
      <p:sp>
        <p:nvSpPr>
          <p:cNvPr id="4" name="Content Placeholder 3"/>
          <p:cNvSpPr>
            <a:spLocks noGrp="1"/>
          </p:cNvSpPr>
          <p:nvPr>
            <p:ph sz="half" idx="2"/>
          </p:nvPr>
        </p:nvSpPr>
        <p:spPr>
          <a:xfrm>
            <a:off x="677334" y="1573155"/>
            <a:ext cx="3213531" cy="2103107"/>
          </a:xfrm>
          <a:solidFill>
            <a:schemeClr val="bg1">
              <a:alpha val="76000"/>
            </a:schemeClr>
          </a:solidFill>
        </p:spPr>
        <p:txBody>
          <a:bodyPr>
            <a:normAutofit fontScale="92500" lnSpcReduction="10000"/>
          </a:bodyPr>
          <a:lstStyle/>
          <a:p>
            <a:r>
              <a:rPr lang="en-US" sz="1500" dirty="0" smtClean="0">
                <a:solidFill>
                  <a:schemeClr val="tx1"/>
                </a:solidFill>
              </a:rPr>
              <a:t>Data from neighborhoods in New York collected.</a:t>
            </a:r>
          </a:p>
          <a:p>
            <a:r>
              <a:rPr lang="en-US" sz="1500" dirty="0" smtClean="0">
                <a:solidFill>
                  <a:schemeClr val="tx1"/>
                </a:solidFill>
              </a:rPr>
              <a:t>Data for venues/bars in New York from Foursquare.</a:t>
            </a:r>
          </a:p>
          <a:p>
            <a:r>
              <a:rPr lang="en-US" sz="1500" dirty="0" smtClean="0">
                <a:solidFill>
                  <a:schemeClr val="tx1"/>
                </a:solidFill>
              </a:rPr>
              <a:t>Data for the schedule </a:t>
            </a:r>
            <a:r>
              <a:rPr lang="en-US" sz="1500" dirty="0">
                <a:solidFill>
                  <a:schemeClr val="tx1"/>
                </a:solidFill>
              </a:rPr>
              <a:t>from </a:t>
            </a:r>
            <a:r>
              <a:rPr lang="en-US" sz="1500" dirty="0" smtClean="0">
                <a:solidFill>
                  <a:schemeClr val="tx1"/>
                </a:solidFill>
                <a:hlinkClick r:id="rId3"/>
              </a:rPr>
              <a:t>www.basketball-reference.com</a:t>
            </a:r>
            <a:endParaRPr lang="en-US" sz="1500" dirty="0" smtClean="0">
              <a:solidFill>
                <a:schemeClr val="tx1"/>
              </a:solidFill>
            </a:endParaRPr>
          </a:p>
          <a:p>
            <a:r>
              <a:rPr lang="en-US" sz="1500" dirty="0" smtClean="0">
                <a:solidFill>
                  <a:schemeClr val="tx1"/>
                </a:solidFill>
              </a:rPr>
              <a:t>Neighborhoods of New York in the background</a:t>
            </a:r>
            <a:endParaRPr lang="en-US" sz="1500" dirty="0">
              <a:solidFill>
                <a:schemeClr val="tx1"/>
              </a:solidFill>
            </a:endParaRPr>
          </a:p>
        </p:txBody>
      </p:sp>
      <p:pic>
        <p:nvPicPr>
          <p:cNvPr id="7" name="Content Placeholder 6"/>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77334" y="3843175"/>
            <a:ext cx="2896290" cy="1813483"/>
          </a:xfrm>
        </p:spPr>
      </p:pic>
    </p:spTree>
    <p:extLst>
      <p:ext uri="{BB962C8B-B14F-4D97-AF65-F5344CB8AC3E}">
        <p14:creationId xmlns:p14="http://schemas.microsoft.com/office/powerpoint/2010/main" val="20517489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analysis</a:t>
            </a:r>
            <a:br>
              <a:rPr lang="en-US" dirty="0" smtClean="0"/>
            </a:br>
            <a:r>
              <a:rPr lang="en-US" sz="2200" dirty="0" smtClean="0"/>
              <a:t>Manhattan – Bronx</a:t>
            </a:r>
            <a:br>
              <a:rPr lang="en-US" sz="2200" dirty="0" smtClean="0"/>
            </a:br>
            <a:r>
              <a:rPr lang="en-US" sz="1800" dirty="0" smtClean="0"/>
              <a:t>Bars in the area of Manhattan-Bronx with orange and Sports Bars with red</a:t>
            </a:r>
            <a:endParaRPr lang="en-US" sz="2200" dirty="0"/>
          </a:p>
        </p:txBody>
      </p:sp>
      <p:pic>
        <p:nvPicPr>
          <p:cNvPr id="14" name="Content Placeholder 13"/>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77334" y="2155372"/>
            <a:ext cx="8482424" cy="4343584"/>
          </a:xfrm>
        </p:spPr>
      </p:pic>
    </p:spTree>
    <p:extLst>
      <p:ext uri="{BB962C8B-B14F-4D97-AF65-F5344CB8AC3E}">
        <p14:creationId xmlns:p14="http://schemas.microsoft.com/office/powerpoint/2010/main" val="14746522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77334" y="609600"/>
            <a:ext cx="8596668" cy="817984"/>
          </a:xfrm>
        </p:spPr>
        <p:txBody>
          <a:bodyPr>
            <a:normAutofit/>
          </a:bodyPr>
          <a:lstStyle/>
          <a:p>
            <a:r>
              <a:rPr lang="en-US" dirty="0" smtClean="0"/>
              <a:t>Clustering of the Neighborhoods</a:t>
            </a:r>
            <a:endParaRPr lang="en-US" sz="2200" dirty="0"/>
          </a:p>
        </p:txBody>
      </p:sp>
      <p:pic>
        <p:nvPicPr>
          <p:cNvPr id="12" name="Content Placeholder 11"/>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854369" y="1842244"/>
            <a:ext cx="6829522" cy="4083485"/>
          </a:xfrm>
        </p:spPr>
      </p:pic>
      <p:pic>
        <p:nvPicPr>
          <p:cNvPr id="14" name="Content Placeholder 13"/>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304110" y="2078512"/>
            <a:ext cx="4447376" cy="3610947"/>
          </a:xfrm>
        </p:spPr>
      </p:pic>
    </p:spTree>
    <p:extLst>
      <p:ext uri="{BB962C8B-B14F-4D97-AF65-F5344CB8AC3E}">
        <p14:creationId xmlns:p14="http://schemas.microsoft.com/office/powerpoint/2010/main" val="11708036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8849221" cy="817984"/>
          </a:xfrm>
        </p:spPr>
        <p:txBody>
          <a:bodyPr>
            <a:normAutofit/>
          </a:bodyPr>
          <a:lstStyle/>
          <a:p>
            <a:r>
              <a:rPr lang="en-US" dirty="0" smtClean="0"/>
              <a:t>New York Knicks schedule – Bar occupancy</a:t>
            </a:r>
            <a:endParaRPr lang="en-US" dirty="0"/>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402183" y="2246468"/>
            <a:ext cx="2124371" cy="2810267"/>
          </a:xfrm>
        </p:spPr>
      </p:pic>
      <p:pic>
        <p:nvPicPr>
          <p:cNvPr id="8" name="Content Placeholder 7"/>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142714" y="1628657"/>
            <a:ext cx="7032527" cy="4503977"/>
          </a:xfrm>
        </p:spPr>
      </p:pic>
    </p:spTree>
    <p:extLst>
      <p:ext uri="{BB962C8B-B14F-4D97-AF65-F5344CB8AC3E}">
        <p14:creationId xmlns:p14="http://schemas.microsoft.com/office/powerpoint/2010/main" val="9376430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8849221" cy="817984"/>
          </a:xfrm>
        </p:spPr>
        <p:txBody>
          <a:bodyPr>
            <a:normAutofit fontScale="90000"/>
          </a:bodyPr>
          <a:lstStyle/>
          <a:p>
            <a:r>
              <a:rPr lang="en-US" dirty="0" smtClean="0"/>
              <a:t>New York Yankees schedule – Bar occupancy</a:t>
            </a:r>
            <a:endParaRPr lang="en-US" dirty="0"/>
          </a:p>
        </p:txBody>
      </p:sp>
      <p:pic>
        <p:nvPicPr>
          <p:cNvPr id="4" name="Content Placeholder 3"/>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276117" y="1809465"/>
            <a:ext cx="6843140" cy="4348631"/>
          </a:xfrm>
        </p:spPr>
      </p:pic>
      <p:pic>
        <p:nvPicPr>
          <p:cNvPr id="6"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254278" y="2516206"/>
            <a:ext cx="2414560" cy="2429018"/>
          </a:xfrm>
        </p:spPr>
      </p:pic>
    </p:spTree>
    <p:extLst>
      <p:ext uri="{BB962C8B-B14F-4D97-AF65-F5344CB8AC3E}">
        <p14:creationId xmlns:p14="http://schemas.microsoft.com/office/powerpoint/2010/main" val="39482709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Data analysis</a:t>
            </a:r>
            <a:br>
              <a:rPr lang="en-US" dirty="0" smtClean="0"/>
            </a:br>
            <a:r>
              <a:rPr lang="en-US" sz="2400" dirty="0" smtClean="0"/>
              <a:t>Brooklyn</a:t>
            </a:r>
            <a:r>
              <a:rPr lang="en-US" dirty="0" smtClean="0"/>
              <a:t/>
            </a:r>
            <a:br>
              <a:rPr lang="en-US" dirty="0" smtClean="0"/>
            </a:br>
            <a:r>
              <a:rPr lang="en-US" sz="1800" dirty="0" smtClean="0"/>
              <a:t>Bars in the area of Manhattan-Bronx with orange and Sports Bars with red</a:t>
            </a:r>
            <a:endParaRPr lang="en-US" sz="2200" dirty="0"/>
          </a:p>
        </p:txBody>
      </p:sp>
      <p:pic>
        <p:nvPicPr>
          <p:cNvPr id="4" name="Content Placeholder 3"/>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77334" y="2060635"/>
            <a:ext cx="7561597" cy="4516174"/>
          </a:xfrm>
        </p:spPr>
      </p:pic>
    </p:spTree>
    <p:extLst>
      <p:ext uri="{BB962C8B-B14F-4D97-AF65-F5344CB8AC3E}">
        <p14:creationId xmlns:p14="http://schemas.microsoft.com/office/powerpoint/2010/main" val="39855249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77334" y="609600"/>
            <a:ext cx="8596668" cy="817984"/>
          </a:xfrm>
        </p:spPr>
        <p:txBody>
          <a:bodyPr>
            <a:normAutofit/>
          </a:bodyPr>
          <a:lstStyle/>
          <a:p>
            <a:r>
              <a:rPr lang="en-US" dirty="0" smtClean="0"/>
              <a:t>Clustering of the Neighborhoods</a:t>
            </a:r>
            <a:endParaRPr lang="en-US" sz="2200" dirty="0"/>
          </a:p>
        </p:txBody>
      </p:sp>
      <p:pic>
        <p:nvPicPr>
          <p:cNvPr id="3" name="Content Placeholder 2"/>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0999" y="2930528"/>
            <a:ext cx="4753370" cy="1906915"/>
          </a:xfrm>
        </p:spPr>
      </p:pic>
      <p:pic>
        <p:nvPicPr>
          <p:cNvPr id="5" name="Content Placeholder 4"/>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975668" y="1786486"/>
            <a:ext cx="7023499" cy="4194997"/>
          </a:xfrm>
        </p:spPr>
      </p:pic>
    </p:spTree>
    <p:extLst>
      <p:ext uri="{BB962C8B-B14F-4D97-AF65-F5344CB8AC3E}">
        <p14:creationId xmlns:p14="http://schemas.microsoft.com/office/powerpoint/2010/main" val="895495759"/>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
  <TotalTime>0</TotalTime>
  <Words>624</Words>
  <Application>Microsoft Office PowerPoint</Application>
  <PresentationFormat>Widescreen</PresentationFormat>
  <Paragraphs>37</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Trebuchet MS</vt:lpstr>
      <vt:lpstr>Wingdings 3</vt:lpstr>
      <vt:lpstr>Facet</vt:lpstr>
      <vt:lpstr>Opening of new sports bars in Manhattan-Bronx and Brooklyn            </vt:lpstr>
      <vt:lpstr>Background/Problem </vt:lpstr>
      <vt:lpstr>Data acquisition </vt:lpstr>
      <vt:lpstr>Data analysis Manhattan – Bronx Bars in the area of Manhattan-Bronx with orange and Sports Bars with red</vt:lpstr>
      <vt:lpstr>Clustering of the Neighborhoods</vt:lpstr>
      <vt:lpstr>New York Knicks schedule – Bar occupancy</vt:lpstr>
      <vt:lpstr>New York Yankees schedule – Bar occupancy</vt:lpstr>
      <vt:lpstr>Data analysis Brooklyn Bars in the area of Manhattan-Bronx with orange and Sports Bars with red</vt:lpstr>
      <vt:lpstr>Clustering of the Neighborhoods</vt:lpstr>
      <vt:lpstr>Brooklyn Nets schedule – Bar occupancy</vt:lpstr>
      <vt:lpstr>Results  Manhattan-Bronx Bar Location</vt:lpstr>
      <vt:lpstr>Results  Manhattan-Bronx Bar Occupancy</vt:lpstr>
      <vt:lpstr>Results  Manhattan-Bronx Bar Occupancy</vt:lpstr>
      <vt:lpstr>Results  Brooklyn Bar Location</vt:lpstr>
      <vt:lpstr>Results  Brooklyn Bar Occupancy</vt:lpstr>
      <vt:lpstr>Conclusion and future analysis</vt:lpstr>
    </vt:vector>
  </TitlesOfParts>
  <Company>Empa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of a new </dc:title>
  <dc:creator>Englezos, Demetris</dc:creator>
  <cp:lastModifiedBy>Englezos, Demetris</cp:lastModifiedBy>
  <cp:revision>11</cp:revision>
  <dcterms:created xsi:type="dcterms:W3CDTF">2020-11-15T08:59:44Z</dcterms:created>
  <dcterms:modified xsi:type="dcterms:W3CDTF">2020-11-15T09:37:29Z</dcterms:modified>
</cp:coreProperties>
</file>

<file path=docProps/thumbnail.jpeg>
</file>